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219456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0910"/>
    <a:srgbClr val="002345"/>
    <a:srgbClr val="002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3" autoAdjust="0"/>
    <p:restoredTop sz="94660"/>
  </p:normalViewPr>
  <p:slideViewPr>
    <p:cSldViewPr snapToGrid="0">
      <p:cViewPr>
        <p:scale>
          <a:sx n="56" d="100"/>
          <a:sy n="56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22151340" y="-1"/>
            <a:ext cx="6223635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Ins="137160" rtlCol="0" anchor="t"/>
          <a:lstStyle/>
          <a:p>
            <a:pPr lvl="0">
              <a:spcBef>
                <a:spcPts val="600"/>
              </a:spcBef>
            </a:pPr>
            <a:r>
              <a:rPr sz="4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600"/>
              </a:spcBef>
            </a:pP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150"/>
              </a:spcBef>
            </a:pPr>
            <a:endParaRPr sz="3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600"/>
              </a:spcBef>
            </a:pPr>
            <a:r>
              <a:rPr sz="44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600"/>
              </a:spcBef>
            </a:pP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formatted for you. 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33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3300" baseline="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1200"/>
              </a:spcBef>
            </a:pP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add or remove bullet points from text, 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click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Bullets button on the Home tab.</a:t>
            </a:r>
          </a:p>
          <a:p>
            <a:pPr lvl="0">
              <a:spcBef>
                <a:spcPts val="1200"/>
              </a:spcBef>
            </a:pP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or body text, 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make </a:t>
            </a:r>
            <a:r>
              <a:rPr sz="33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 copy of what you need and drag it into place. PowerPoint’s Smart Guides will help you align it with everything else.</a:t>
            </a:r>
          </a:p>
          <a:p>
            <a:pPr lvl="0">
              <a:spcBef>
                <a:spcPts val="1200"/>
              </a:spcBef>
            </a:pP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33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33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85860"/>
            <a:ext cx="15666720" cy="1465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579120" y="4093906"/>
            <a:ext cx="15087206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71500" y="5669280"/>
            <a:ext cx="64008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571500" y="7114032"/>
            <a:ext cx="64008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aseline="0"/>
            </a:lvl1pPr>
            <a:lvl2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sz="2200"/>
            </a:lvl2pPr>
            <a:lvl3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sz="2200"/>
            </a:lvl3pPr>
            <a:lvl4pPr marL="0" indent="0">
              <a:spcBef>
                <a:spcPts val="600"/>
              </a:spcBef>
              <a:buNone/>
              <a:defRPr sz="2200"/>
            </a:lvl4pPr>
            <a:lvl5pPr marL="0" indent="0">
              <a:spcBef>
                <a:spcPts val="600"/>
              </a:spcBef>
              <a:buNone/>
              <a:defRPr sz="2200"/>
            </a:lvl5pPr>
            <a:lvl6pPr marL="0" indent="0">
              <a:spcBef>
                <a:spcPts val="600"/>
              </a:spcBef>
              <a:buNone/>
              <a:defRPr sz="2200"/>
            </a:lvl6pPr>
            <a:lvl7pPr marL="0" indent="0">
              <a:spcBef>
                <a:spcPts val="600"/>
              </a:spcBef>
              <a:buNone/>
              <a:defRPr sz="2200"/>
            </a:lvl7pPr>
            <a:lvl8pPr marL="0" indent="0">
              <a:spcBef>
                <a:spcPts val="600"/>
              </a:spcBef>
              <a:buNone/>
              <a:defRPr sz="2200"/>
            </a:lvl8pPr>
            <a:lvl9pPr marL="0" indent="0">
              <a:spcBef>
                <a:spcPts val="600"/>
              </a:spcBef>
              <a:buNone/>
              <a:defRPr sz="2200"/>
            </a:lvl9pPr>
          </a:lstStyle>
          <a:p>
            <a:pPr lvl="0"/>
            <a:r>
              <a:rPr lang="en-US" dirty="0" smtClean="0"/>
              <a:t>Type your question or a statement of the problem here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571500" y="10497312"/>
            <a:ext cx="64008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571500" y="11868912"/>
            <a:ext cx="6400800" cy="2807506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14950440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571500" y="16440913"/>
            <a:ext cx="6400800" cy="6027461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71500" y="22887432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571500" y="24332184"/>
            <a:ext cx="6400800" cy="7296912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7772400" y="5669280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7772400" y="7114032"/>
            <a:ext cx="6400800" cy="6795556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7772400" y="14328648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7772400" y="15773400"/>
            <a:ext cx="6400800" cy="6694973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7772400" y="22887432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7772400" y="24332184"/>
            <a:ext cx="6400800" cy="7296912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14950440" y="5669280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14950440" y="7114032"/>
            <a:ext cx="6400800" cy="7315200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</a:p>
          <a:p>
            <a:pPr lvl="6"/>
            <a:r>
              <a:rPr lang="en-US" dirty="0" smtClean="0"/>
              <a:t>Seven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Nine</a:t>
            </a:r>
            <a:endParaRPr lang="en-US" dirty="0"/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14950440" y="14914834"/>
            <a:ext cx="6400800" cy="4538610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14950440" y="19767596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14950440" y="21212348"/>
            <a:ext cx="6400800" cy="4344786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14950440" y="25722072"/>
            <a:ext cx="64008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7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14950440" y="27166824"/>
            <a:ext cx="6400800" cy="4462272"/>
          </a:xfrm>
        </p:spPr>
        <p:txBody>
          <a:bodyPr lIns="91440" tIns="182880"/>
          <a:lstStyle>
            <a:lvl1pPr>
              <a:defRPr sz="16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Use this placeholder to add text or other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16135350" y="1"/>
            <a:ext cx="581025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84" userDrawn="1">
          <p15:clr>
            <a:srgbClr val="A4A3A4"/>
          </p15:clr>
        </p15:guide>
        <p15:guide id="2" pos="924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6725"/>
            <a:ext cx="21945600" cy="2198593"/>
          </a:xfrm>
          <a:prstGeom prst="rect">
            <a:avLst/>
          </a:prstGeom>
          <a:gradFill>
            <a:gsLst>
              <a:gs pos="0">
                <a:srgbClr val="000910"/>
              </a:gs>
              <a:gs pos="74000">
                <a:srgbClr val="002345"/>
              </a:gs>
              <a:gs pos="83000">
                <a:srgbClr val="002547"/>
              </a:gs>
              <a:gs pos="100000">
                <a:srgbClr val="0023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579120" y="685860"/>
            <a:ext cx="15087600" cy="9143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120" y="6019800"/>
            <a:ext cx="2079498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" y="32114698"/>
            <a:ext cx="49377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09260" y="32114698"/>
            <a:ext cx="1092708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436340" y="32114698"/>
            <a:ext cx="49377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1961106"/>
            <a:ext cx="219456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961106"/>
            <a:ext cx="219456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575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" indent="-228600" algn="l" defTabSz="2194560" rtl="0" eaLnBrk="1" latinLnBrk="0" hangingPunct="1">
        <a:lnSpc>
          <a:spcPct val="100000"/>
        </a:lnSpc>
        <a:spcBef>
          <a:spcPts val="6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360" userDrawn="1">
          <p15:clr>
            <a:srgbClr val="A4A3A4"/>
          </p15:clr>
        </p15:guide>
        <p15:guide id="3" pos="13464" userDrawn="1">
          <p15:clr>
            <a:srgbClr val="A4A3A4"/>
          </p15:clr>
        </p15:guide>
        <p15:guide id="4" pos="691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302" y="0"/>
            <a:ext cx="20411346" cy="2151529"/>
          </a:xfrm>
        </p:spPr>
        <p:txBody>
          <a:bodyPr anchor="ctr">
            <a:normAutofit/>
          </a:bodyPr>
          <a:lstStyle/>
          <a:p>
            <a:r>
              <a:rPr lang="en-US" sz="7200" dirty="0" err="1" smtClean="0"/>
              <a:t>Tsugi</a:t>
            </a:r>
            <a:r>
              <a:rPr lang="en-US" sz="7200" dirty="0" smtClean="0"/>
              <a:t>: Building Applications for Education</a:t>
            </a:r>
            <a:endParaRPr lang="en-US" sz="7200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>
          <a:xfrm>
            <a:off x="470302" y="2205404"/>
            <a:ext cx="15087206" cy="646331"/>
          </a:xfrm>
        </p:spPr>
        <p:txBody>
          <a:bodyPr/>
          <a:lstStyle/>
          <a:p>
            <a:r>
              <a:rPr lang="en-US" sz="4800" dirty="0" smtClean="0"/>
              <a:t>Charles Severance</a:t>
            </a:r>
            <a:endParaRPr lang="en-US" sz="4800" dirty="0"/>
          </a:p>
        </p:txBody>
      </p:sp>
      <p:sp>
        <p:nvSpPr>
          <p:cNvPr id="48" name="Oval 47"/>
          <p:cNvSpPr/>
          <p:nvPr/>
        </p:nvSpPr>
        <p:spPr>
          <a:xfrm>
            <a:off x="11253280" y="14632588"/>
            <a:ext cx="304264" cy="30533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49" name="Straight Connector 48"/>
          <p:cNvCxnSpPr>
            <a:stCxn id="65" idx="4"/>
          </p:cNvCxnSpPr>
          <p:nvPr/>
        </p:nvCxnSpPr>
        <p:spPr>
          <a:xfrm flipH="1">
            <a:off x="11235537" y="14937923"/>
            <a:ext cx="169876" cy="3907552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267873" y="14835588"/>
            <a:ext cx="4289670" cy="2274867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5" idx="2"/>
            <a:endCxn id="61" idx="3"/>
          </p:cNvCxnSpPr>
          <p:nvPr/>
        </p:nvCxnSpPr>
        <p:spPr>
          <a:xfrm flipH="1" flipV="1">
            <a:off x="6410714" y="14308689"/>
            <a:ext cx="4842565" cy="47656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1"/>
          </p:cNvCxnSpPr>
          <p:nvPr/>
        </p:nvCxnSpPr>
        <p:spPr>
          <a:xfrm flipH="1" flipV="1">
            <a:off x="8004161" y="12404328"/>
            <a:ext cx="3293677" cy="2272974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0"/>
            <a:endCxn id="59" idx="2"/>
          </p:cNvCxnSpPr>
          <p:nvPr/>
        </p:nvCxnSpPr>
        <p:spPr>
          <a:xfrm flipV="1">
            <a:off x="11405412" y="10963596"/>
            <a:ext cx="950594" cy="3668992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65" idx="6"/>
          </p:cNvCxnSpPr>
          <p:nvPr/>
        </p:nvCxnSpPr>
        <p:spPr>
          <a:xfrm flipV="1">
            <a:off x="11557543" y="12181392"/>
            <a:ext cx="4721864" cy="2603864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071491" y="14803040"/>
            <a:ext cx="5130785" cy="10191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4" idx="1"/>
          </p:cNvCxnSpPr>
          <p:nvPr/>
        </p:nvCxnSpPr>
        <p:spPr>
          <a:xfrm>
            <a:off x="11681043" y="15021231"/>
            <a:ext cx="3748004" cy="250937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93" y="11326430"/>
            <a:ext cx="4698772" cy="12462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686" y="10194477"/>
            <a:ext cx="5158638" cy="76911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633" y="11088482"/>
            <a:ext cx="1864047" cy="8897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03" y="13791893"/>
            <a:ext cx="4017511" cy="10335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593" y="13812713"/>
            <a:ext cx="2453147" cy="22822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1" y="16809369"/>
            <a:ext cx="4501416" cy="1201265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8968414" y="12339678"/>
            <a:ext cx="4873995" cy="4891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65" name="Rectangle 64"/>
          <p:cNvSpPr/>
          <p:nvPr/>
        </p:nvSpPr>
        <p:spPr>
          <a:xfrm rot="4655082">
            <a:off x="9343888" y="12839885"/>
            <a:ext cx="4123047" cy="3890742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LTI®           IMS Deep Linking®       IMS Common Cartridge®             </a:t>
            </a:r>
          </a:p>
        </p:txBody>
      </p:sp>
      <p:sp>
        <p:nvSpPr>
          <p:cNvPr id="66" name="Oval 65"/>
          <p:cNvSpPr/>
          <p:nvPr/>
        </p:nvSpPr>
        <p:spPr>
          <a:xfrm>
            <a:off x="9704871" y="13078727"/>
            <a:ext cx="3401083" cy="34130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147" y="14179831"/>
            <a:ext cx="3154530" cy="119460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88" y="18980547"/>
            <a:ext cx="3964350" cy="10592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047" y="2246703"/>
            <a:ext cx="6519482" cy="595257"/>
          </a:xfrm>
          <a:prstGeom prst="rect">
            <a:avLst/>
          </a:prstGeom>
        </p:spPr>
      </p:pic>
      <p:sp>
        <p:nvSpPr>
          <p:cNvPr id="80" name="Content Placeholder 10"/>
          <p:cNvSpPr>
            <a:spLocks noGrp="1"/>
          </p:cNvSpPr>
          <p:nvPr>
            <p:ph sz="quarter" idx="38"/>
          </p:nvPr>
        </p:nvSpPr>
        <p:spPr>
          <a:xfrm>
            <a:off x="906438" y="5111689"/>
            <a:ext cx="6637544" cy="4174163"/>
          </a:xfrm>
          <a:ln>
            <a:solidFill>
              <a:srgbClr val="595959"/>
            </a:solidFill>
          </a:ln>
        </p:spPr>
        <p:txBody>
          <a:bodyPr>
            <a:noAutofit/>
          </a:bodyPr>
          <a:lstStyle/>
          <a:p>
            <a:r>
              <a:rPr lang="en-US" sz="3200" dirty="0"/>
              <a:t>Can build sharable assessments to support a textbook</a:t>
            </a:r>
          </a:p>
          <a:p>
            <a:r>
              <a:rPr lang="en-US" sz="3200" dirty="0"/>
              <a:t>Can build auto-graders for on-campus classes and reuse them in MOOCs</a:t>
            </a:r>
          </a:p>
          <a:p>
            <a:r>
              <a:rPr lang="en-US" sz="3200" dirty="0"/>
              <a:t>Can build *whatever* tool you can imagine</a:t>
            </a:r>
          </a:p>
        </p:txBody>
      </p:sp>
      <p:sp>
        <p:nvSpPr>
          <p:cNvPr id="81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911264" y="3929680"/>
            <a:ext cx="6637544" cy="1195567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4400" dirty="0"/>
              <a:t>Faculty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22" y="25885316"/>
            <a:ext cx="9683412" cy="62631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4" y="25845244"/>
            <a:ext cx="10316387" cy="6672561"/>
          </a:xfrm>
          <a:prstGeom prst="rect">
            <a:avLst/>
          </a:prstGeom>
        </p:spPr>
      </p:pic>
      <p:sp>
        <p:nvSpPr>
          <p:cNvPr id="87" name="Content Placeholder 10"/>
          <p:cNvSpPr>
            <a:spLocks noGrp="1"/>
          </p:cNvSpPr>
          <p:nvPr>
            <p:ph sz="quarter" idx="38"/>
          </p:nvPr>
        </p:nvSpPr>
        <p:spPr>
          <a:xfrm>
            <a:off x="906438" y="21065365"/>
            <a:ext cx="6984252" cy="4275188"/>
          </a:xfrm>
          <a:ln>
            <a:solidFill>
              <a:srgbClr val="595959"/>
            </a:solidFill>
          </a:ln>
        </p:spPr>
        <p:txBody>
          <a:bodyPr>
            <a:noAutofit/>
          </a:bodyPr>
          <a:lstStyle/>
          <a:p>
            <a:r>
              <a:rPr lang="en-US" sz="3200" dirty="0"/>
              <a:t>Quickly design and </a:t>
            </a:r>
            <a:r>
              <a:rPr lang="en-US" sz="3200" dirty="0" smtClean="0"/>
              <a:t>create unique </a:t>
            </a:r>
            <a:r>
              <a:rPr lang="en-US" sz="3200" dirty="0"/>
              <a:t>tools </a:t>
            </a:r>
            <a:r>
              <a:rPr lang="en-US" sz="3200" dirty="0" smtClean="0"/>
              <a:t>based on real faculty needs</a:t>
            </a:r>
            <a:endParaRPr lang="en-US" sz="3200" dirty="0"/>
          </a:p>
          <a:p>
            <a:r>
              <a:rPr lang="en-US" sz="3200" dirty="0" smtClean="0"/>
              <a:t>Extend functionality </a:t>
            </a:r>
            <a:r>
              <a:rPr lang="en-US" sz="3200" dirty="0"/>
              <a:t>for any LMS</a:t>
            </a:r>
          </a:p>
          <a:p>
            <a:pPr lvl="1"/>
            <a:r>
              <a:rPr lang="en-US" sz="3200" dirty="0" smtClean="0"/>
              <a:t>Project Checklist</a:t>
            </a:r>
            <a:endParaRPr lang="en-US" sz="3200" dirty="0"/>
          </a:p>
          <a:p>
            <a:pPr lvl="1"/>
            <a:r>
              <a:rPr lang="en-US" sz="3200" dirty="0" smtClean="0"/>
              <a:t>Weekly Reflection</a:t>
            </a:r>
            <a:endParaRPr lang="en-US" sz="3200" dirty="0"/>
          </a:p>
          <a:p>
            <a:pPr lvl="1"/>
            <a:r>
              <a:rPr lang="en-US" sz="3200" dirty="0" smtClean="0"/>
              <a:t>YouTube Viewer with Analytics</a:t>
            </a:r>
            <a:endParaRPr lang="en-US" sz="3200" dirty="0"/>
          </a:p>
        </p:txBody>
      </p:sp>
      <p:sp>
        <p:nvSpPr>
          <p:cNvPr id="88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906438" y="19882964"/>
            <a:ext cx="6984252" cy="1228480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4400" dirty="0"/>
              <a:t>Instructional Designers</a:t>
            </a:r>
          </a:p>
        </p:txBody>
      </p:sp>
      <p:sp>
        <p:nvSpPr>
          <p:cNvPr id="93" name="Content Placeholder 10"/>
          <p:cNvSpPr>
            <a:spLocks noGrp="1"/>
          </p:cNvSpPr>
          <p:nvPr>
            <p:ph sz="quarter" idx="38"/>
          </p:nvPr>
        </p:nvSpPr>
        <p:spPr>
          <a:xfrm>
            <a:off x="13911086" y="5066472"/>
            <a:ext cx="7167881" cy="3747142"/>
          </a:xfrm>
          <a:ln>
            <a:solidFill>
              <a:srgbClr val="595959"/>
            </a:solidFill>
          </a:ln>
        </p:spPr>
        <p:txBody>
          <a:bodyPr>
            <a:noAutofit/>
          </a:bodyPr>
          <a:lstStyle/>
          <a:p>
            <a:r>
              <a:rPr lang="en-US" sz="3200" dirty="0"/>
              <a:t>Write once integrate everywhere</a:t>
            </a:r>
          </a:p>
          <a:p>
            <a:r>
              <a:rPr lang="en-US" sz="3200" dirty="0"/>
              <a:t>Standards compliance made easy</a:t>
            </a:r>
          </a:p>
          <a:p>
            <a:r>
              <a:rPr lang="en-US" sz="3200" dirty="0"/>
              <a:t>Common UI / UX </a:t>
            </a:r>
            <a:r>
              <a:rPr lang="en-US" sz="3200" dirty="0" smtClean="0"/>
              <a:t>Patterns</a:t>
            </a:r>
            <a:endParaRPr lang="en-US" sz="3200" dirty="0"/>
          </a:p>
          <a:p>
            <a:r>
              <a:rPr lang="en-US" sz="3200" dirty="0"/>
              <a:t>Share / sell your tools in App Stores like </a:t>
            </a:r>
            <a:r>
              <a:rPr lang="en-US" sz="3200" dirty="0" err="1" smtClean="0"/>
              <a:t>TsugiCloud</a:t>
            </a:r>
            <a:endParaRPr lang="en-US" sz="3200" dirty="0" smtClean="0"/>
          </a:p>
          <a:p>
            <a:r>
              <a:rPr lang="en-US" sz="3200" dirty="0" smtClean="0"/>
              <a:t>Simple development environment</a:t>
            </a:r>
            <a:endParaRPr lang="en-US" sz="3200" dirty="0"/>
          </a:p>
        </p:txBody>
      </p:sp>
      <p:sp>
        <p:nvSpPr>
          <p:cNvPr id="94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13910844" y="3829430"/>
            <a:ext cx="7167881" cy="1242841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4400" dirty="0"/>
              <a:t>Developers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866" y="21539318"/>
            <a:ext cx="2554445" cy="190788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491463" y="32148473"/>
            <a:ext cx="675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Photo Credit: https://</a:t>
            </a:r>
            <a:r>
              <a:rPr lang="en-US" sz="1800" dirty="0" err="1"/>
              <a:t>pixabay.com</a:t>
            </a:r>
            <a:r>
              <a:rPr lang="en-US" sz="1800" dirty="0"/>
              <a:t>/</a:t>
            </a:r>
            <a:r>
              <a:rPr lang="en-US" sz="1800" dirty="0" err="1"/>
              <a:t>en</a:t>
            </a:r>
            <a:r>
              <a:rPr lang="en-US" sz="1800" dirty="0"/>
              <a:t>/users/Free-Photos-242387/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441232" y="4994840"/>
            <a:ext cx="4469485" cy="2968018"/>
            <a:chOff x="8551557" y="5038169"/>
            <a:chExt cx="4469485" cy="2968018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1557" y="5038169"/>
              <a:ext cx="4469485" cy="2968018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10751514" y="5529621"/>
              <a:ext cx="215151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</a:rPr>
                <a:t>Write a Learning Tool once and use it in your on campus courses and in your MOOCs</a:t>
              </a:r>
              <a:r>
                <a:rPr lang="is-IS" sz="2000" i="1" dirty="0">
                  <a:solidFill>
                    <a:schemeClr val="bg1"/>
                  </a:solidFill>
                </a:rPr>
                <a:t>…</a:t>
              </a:r>
              <a:endParaRPr lang="en-US" sz="2000" i="1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45" name="Content Placeholder 10"/>
          <p:cNvSpPr>
            <a:spLocks noGrp="1"/>
          </p:cNvSpPr>
          <p:nvPr>
            <p:ph sz="quarter" idx="38"/>
          </p:nvPr>
        </p:nvSpPr>
        <p:spPr>
          <a:xfrm>
            <a:off x="13897396" y="21065365"/>
            <a:ext cx="6984252" cy="4275188"/>
          </a:xfrm>
          <a:ln>
            <a:solidFill>
              <a:srgbClr val="595959"/>
            </a:solidFill>
          </a:ln>
        </p:spPr>
        <p:txBody>
          <a:bodyPr>
            <a:noAutofit/>
          </a:bodyPr>
          <a:lstStyle/>
          <a:p>
            <a:r>
              <a:rPr lang="en-US" sz="3200" dirty="0" smtClean="0"/>
              <a:t>Locally host learning applications</a:t>
            </a:r>
          </a:p>
          <a:p>
            <a:r>
              <a:rPr lang="en-US" sz="3200" dirty="0" smtClean="0"/>
              <a:t>Support both on campus and MOOC usage</a:t>
            </a:r>
          </a:p>
          <a:p>
            <a:r>
              <a:rPr lang="en-US" sz="3200" dirty="0" smtClean="0"/>
              <a:t>Consistent development approach for learning applications</a:t>
            </a:r>
          </a:p>
          <a:p>
            <a:r>
              <a:rPr lang="en-US" sz="3200" dirty="0" smtClean="0"/>
              <a:t>Free online training for new campus developers</a:t>
            </a:r>
          </a:p>
        </p:txBody>
      </p:sp>
      <p:sp>
        <p:nvSpPr>
          <p:cNvPr id="46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13897396" y="19882964"/>
            <a:ext cx="6984252" cy="1228480"/>
          </a:xfrm>
          <a:ln>
            <a:solidFill>
              <a:srgbClr val="595959"/>
            </a:solidFill>
          </a:ln>
        </p:spPr>
        <p:txBody>
          <a:bodyPr/>
          <a:lstStyle/>
          <a:p>
            <a:r>
              <a:rPr lang="en-US" sz="4400" dirty="0" smtClean="0"/>
              <a:t>Campus IT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141" y="17216818"/>
            <a:ext cx="2229010" cy="206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1669352</Value>
      <Value>1669523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2013-01-21T10:18:00+00:00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ApprovalLog xmlns="4873beb7-5857-4685-be1f-d57550cc96cc" xsi:nil="true"/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TP104001342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875929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LocMarketGroupTiers2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71401-7A50-4150-9E41-8D26D4FD62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4C2ADE-A257-45E6-A8A8-A5CFC12AD2E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poster</Template>
  <TotalTime>0</TotalTime>
  <Words>152</Words>
  <Application>Microsoft Macintosh PowerPoint</Application>
  <PresentationFormat>Custom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Science Poster</vt:lpstr>
      <vt:lpstr>Tsugi: Building Applications for Education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Severance, Charles</dc:creator>
  <cp:lastModifiedBy/>
  <cp:revision>1</cp:revision>
  <cp:lastPrinted>2018-03-06T00:21:43Z</cp:lastPrinted>
  <dcterms:created xsi:type="dcterms:W3CDTF">2018-03-05T18:34:51Z</dcterms:created>
  <dcterms:modified xsi:type="dcterms:W3CDTF">2018-05-07T19:20:19Z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